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d1031e3382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d1031e3382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d1031e3382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d1031e3382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0ea3d407a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0ea3d407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d0ea3d407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d0ea3d407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d0ea3d407a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d0ea3d407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d1031e338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d1031e338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d1031e338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d1031e338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d1031e338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d1031e338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d1031e338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d1031e338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1031e338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1031e338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d1031e3382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d1031e3382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networkworld.com/article/2286358/top-14-voip-vulnerabilities.html" TargetMode="External"/><Relationship Id="rId4" Type="http://schemas.openxmlformats.org/officeDocument/2006/relationships/hyperlink" Target="https://csrc.nist.gov/publications/detail/sp/800-58/final" TargetMode="External"/><Relationship Id="rId9" Type="http://schemas.openxmlformats.org/officeDocument/2006/relationships/hyperlink" Target="https://www.sangoma.com/articles/voip-firewall/" TargetMode="External"/><Relationship Id="rId5" Type="http://schemas.openxmlformats.org/officeDocument/2006/relationships/hyperlink" Target="https://nvlpubs.nist.gov/nistpubs/Legacy/SP/nistspecialpublication800-58.pdf" TargetMode="External"/><Relationship Id="rId6" Type="http://schemas.openxmlformats.org/officeDocument/2006/relationships/hyperlink" Target="https://en.wikipedia.org/wiki/VoIP_vulnerabilities" TargetMode="External"/><Relationship Id="rId7" Type="http://schemas.openxmlformats.org/officeDocument/2006/relationships/hyperlink" Target="https://www.turn-keytechnologies.com/blog/article/how-much-does-it-cost-to-secure-a-network/#:~:text=A%20full%20network%20audit%2C%20which,several%20thousand%20dollars%20to%20%2420%2C000" TargetMode="External"/><Relationship Id="rId8" Type="http://schemas.openxmlformats.org/officeDocument/2006/relationships/hyperlink" Target="https://www.sangoma.com/articles/voip-firewal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SP 800-58</a:t>
            </a:r>
            <a:endParaRPr/>
          </a:p>
          <a:p>
            <a:pPr indent="0" lvl="0" marL="0" rtl="0" algn="ctr">
              <a:spcBef>
                <a:spcPts val="0"/>
              </a:spcBef>
              <a:spcAft>
                <a:spcPts val="0"/>
              </a:spcAft>
              <a:buNone/>
            </a:pPr>
            <a:r>
              <a:rPr lang="en"/>
              <a:t>Security Considerations for Voice Over IP Systems</a:t>
            </a:r>
            <a:endParaRPr/>
          </a:p>
        </p:txBody>
      </p:sp>
      <p:sp>
        <p:nvSpPr>
          <p:cNvPr id="55" name="Google Shape;55;p13"/>
          <p:cNvSpPr txBox="1"/>
          <p:nvPr>
            <p:ph idx="1" type="subTitle"/>
          </p:nvPr>
        </p:nvSpPr>
        <p:spPr>
          <a:xfrm>
            <a:off x="311700" y="3053300"/>
            <a:ext cx="8520600" cy="7926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en"/>
              <a:t>By: Adalberto Ruiz</a:t>
            </a:r>
            <a:endParaRPr/>
          </a:p>
          <a:p>
            <a:pPr indent="0" lvl="0" marL="0" rtl="0" algn="l">
              <a:spcBef>
                <a:spcPts val="0"/>
              </a:spcBef>
              <a:spcAft>
                <a:spcPts val="0"/>
              </a:spcAft>
              <a:buNone/>
            </a:pPr>
            <a:r>
              <a:rPr lang="en"/>
              <a:t>University of Advancing Technology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-No need to worry about obvious network security flaws moving forward</a:t>
            </a:r>
            <a:endParaRPr/>
          </a:p>
          <a:p>
            <a:pPr indent="0" lvl="0" marL="0" rtl="0" algn="l">
              <a:spcBef>
                <a:spcPts val="1200"/>
              </a:spcBef>
              <a:spcAft>
                <a:spcPts val="0"/>
              </a:spcAft>
              <a:buNone/>
            </a:pPr>
            <a:r>
              <a:rPr lang="en"/>
              <a:t>-All of the employees will be properly trained and focused ensuring your business isn’t breaking any legal guidelines</a:t>
            </a:r>
            <a:endParaRPr/>
          </a:p>
          <a:p>
            <a:pPr indent="0" lvl="0" marL="0" rtl="0" algn="l">
              <a:spcBef>
                <a:spcPts val="1200"/>
              </a:spcBef>
              <a:spcAft>
                <a:spcPts val="0"/>
              </a:spcAft>
              <a:buNone/>
            </a:pPr>
            <a:r>
              <a:rPr lang="en"/>
              <a:t>-Voice over IP connections will be securely established and will have much less bottlenecking throughout the VoIP connection in general.</a:t>
            </a:r>
            <a:endParaRPr/>
          </a:p>
          <a:p>
            <a:pPr indent="0" lvl="0" marL="0" rtl="0" algn="l">
              <a:spcBef>
                <a:spcPts val="1200"/>
              </a:spcBef>
              <a:spcAft>
                <a:spcPts val="1200"/>
              </a:spcAft>
              <a:buNone/>
            </a:pPr>
            <a:r>
              <a:rPr lang="en"/>
              <a:t>-Saving possible hundreds of thousands of dollars in legal fees (</a:t>
            </a:r>
            <a:r>
              <a:rPr lang="en"/>
              <a:t>Data Breach</a:t>
            </a:r>
            <a:r>
              <a:rPr lang="en"/>
              <a:t>, HIPAA violations, etc.)</a:t>
            </a:r>
            <a:endParaRPr/>
          </a:p>
        </p:txBody>
      </p:sp>
      <p:sp>
        <p:nvSpPr>
          <p:cNvPr id="115" name="Google Shape;115;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Benefits</a:t>
            </a:r>
            <a:endParaRPr/>
          </a:p>
        </p:txBody>
      </p:sp>
      <p:pic>
        <p:nvPicPr>
          <p:cNvPr id="116" name="Google Shape;116;p22"/>
          <p:cNvPicPr preferRelativeResize="0"/>
          <p:nvPr/>
        </p:nvPicPr>
        <p:blipFill>
          <a:blip r:embed="rId3">
            <a:alphaModFix/>
          </a:blip>
          <a:stretch>
            <a:fillRect/>
          </a:stretch>
        </p:blipFill>
        <p:spPr>
          <a:xfrm>
            <a:off x="5847575" y="3742650"/>
            <a:ext cx="3296425" cy="1400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a:t>
            </a:r>
            <a:endParaRPr/>
          </a:p>
        </p:txBody>
      </p:sp>
      <p:sp>
        <p:nvSpPr>
          <p:cNvPr id="122" name="Google Shape;122;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Every business or organization of any size needs a properly configured physical network and Voice over IP configuration. Criminals may abuse VoIP vulnerabilities within your network to obtain confidential information throughout your phone calls that can be used to self benefit illegally. This can result in fees that can cost hundreds of thousands of dollars, however </a:t>
            </a:r>
            <a:r>
              <a:rPr lang="en"/>
              <a:t>implementing</a:t>
            </a:r>
            <a:r>
              <a:rPr lang="en"/>
              <a:t> a proper security plan for your organization can save you from this tragedy. It’s always better to invest a few thousand dollars in order to prevent a possible six figure loss for your organization.</a:t>
            </a:r>
            <a:endParaRPr/>
          </a:p>
        </p:txBody>
      </p:sp>
      <p:pic>
        <p:nvPicPr>
          <p:cNvPr id="123" name="Google Shape;123;p23"/>
          <p:cNvPicPr preferRelativeResize="0"/>
          <p:nvPr/>
        </p:nvPicPr>
        <p:blipFill>
          <a:blip r:embed="rId3">
            <a:alphaModFix/>
          </a:blip>
          <a:stretch>
            <a:fillRect/>
          </a:stretch>
        </p:blipFill>
        <p:spPr>
          <a:xfrm>
            <a:off x="6799050" y="3824475"/>
            <a:ext cx="2344950" cy="131902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Resources used:</a:t>
            </a:r>
            <a:endParaRPr/>
          </a:p>
        </p:txBody>
      </p:sp>
      <p:sp>
        <p:nvSpPr>
          <p:cNvPr id="129" name="Google Shape;129;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0" lvl="0" marL="355600" rtl="0" algn="l">
              <a:spcBef>
                <a:spcPts val="1200"/>
              </a:spcBef>
              <a:spcAft>
                <a:spcPts val="0"/>
              </a:spcAft>
              <a:buNone/>
            </a:pPr>
            <a:r>
              <a:rPr lang="en" sz="1200"/>
              <a:t>Messmer, E. (2007, October 01). Top 14 VoIP vulnerabilities. Retrieved April 6, 2021, from </a:t>
            </a:r>
            <a:r>
              <a:rPr lang="en" sz="1200" u="sng">
                <a:solidFill>
                  <a:schemeClr val="hlink"/>
                </a:solidFill>
                <a:hlinkClick r:id="rId3"/>
              </a:rPr>
              <a:t>https://www.networkworld.com/article/2286358/top-14-voip-vulnerabilities.html</a:t>
            </a:r>
            <a:r>
              <a:rPr lang="en" sz="1200"/>
              <a:t> </a:t>
            </a:r>
            <a:endParaRPr sz="1200"/>
          </a:p>
          <a:p>
            <a:pPr indent="0" lvl="0" marL="355600" rtl="0" algn="l">
              <a:spcBef>
                <a:spcPts val="1200"/>
              </a:spcBef>
              <a:spcAft>
                <a:spcPts val="0"/>
              </a:spcAft>
              <a:buNone/>
            </a:pPr>
            <a:r>
              <a:rPr lang="en" sz="1200"/>
              <a:t>Kuhn, R., Walsh, T., &amp; Fries, S. (2005, January 01). Security considerations for voice over ip systems. Retrieved April 4, 2021, from </a:t>
            </a:r>
            <a:r>
              <a:rPr lang="en" sz="1200" u="sng">
                <a:solidFill>
                  <a:schemeClr val="hlink"/>
                </a:solidFill>
                <a:hlinkClick r:id="rId4"/>
              </a:rPr>
              <a:t>https://csrc.nist.gov/publications/detail/sp/800-58/final</a:t>
            </a:r>
            <a:endParaRPr sz="1200"/>
          </a:p>
          <a:p>
            <a:pPr indent="0" lvl="0" marL="355600" rtl="0" algn="l">
              <a:spcBef>
                <a:spcPts val="1200"/>
              </a:spcBef>
              <a:spcAft>
                <a:spcPts val="0"/>
              </a:spcAft>
              <a:buNone/>
            </a:pPr>
            <a:r>
              <a:rPr lang="en" sz="1200"/>
              <a:t>D. (2005). Security Considerations for Voice Over IP Systems. Retrieved from </a:t>
            </a:r>
            <a:r>
              <a:rPr lang="en" sz="1200" u="sng">
                <a:solidFill>
                  <a:schemeClr val="hlink"/>
                </a:solidFill>
                <a:hlinkClick r:id="rId5"/>
              </a:rPr>
              <a:t>https://nvlpubs.nist.gov/nistpubs/Legacy/SP/nistspecialpublication800-58.pdf</a:t>
            </a:r>
            <a:endParaRPr sz="1200"/>
          </a:p>
          <a:p>
            <a:pPr indent="0" lvl="0" marL="355600" rtl="0" algn="l">
              <a:spcBef>
                <a:spcPts val="1200"/>
              </a:spcBef>
              <a:spcAft>
                <a:spcPts val="0"/>
              </a:spcAft>
              <a:buNone/>
            </a:pPr>
            <a:r>
              <a:rPr lang="en" sz="1200"/>
              <a:t>Voip vulnerabilities. (2020, November 20). Retrieved April 5, 2021, from </a:t>
            </a:r>
            <a:r>
              <a:rPr lang="en" sz="1200" u="sng">
                <a:solidFill>
                  <a:schemeClr val="hlink"/>
                </a:solidFill>
                <a:hlinkClick r:id="rId6"/>
              </a:rPr>
              <a:t>https://en.wikipedia.org/wiki/VoIP_vulnerabilities</a:t>
            </a:r>
            <a:endParaRPr sz="1200"/>
          </a:p>
          <a:p>
            <a:pPr indent="0" lvl="0" marL="355600" rtl="0" algn="l">
              <a:spcBef>
                <a:spcPts val="1200"/>
              </a:spcBef>
              <a:spcAft>
                <a:spcPts val="0"/>
              </a:spcAft>
              <a:buNone/>
            </a:pPr>
            <a:r>
              <a:rPr lang="en" sz="1200"/>
              <a:t>How much does it cost to secure a network? (n.d.). Retrieved April 14, 2021, from </a:t>
            </a:r>
            <a:r>
              <a:rPr lang="en" sz="1200" u="sng">
                <a:solidFill>
                  <a:schemeClr val="hlink"/>
                </a:solidFill>
                <a:hlinkClick r:id="rId7"/>
              </a:rPr>
              <a:t>https://www.turn-keytechnologies.com/blog/article/how-much-does-it-cost-to-secure-a-network/#:~:text=A%20full%20network%20audit%2C%20which,several%20thousand%20dollars%20to%20%2420%2C000</a:t>
            </a:r>
            <a:r>
              <a:rPr lang="en" sz="1200"/>
              <a:t>. </a:t>
            </a:r>
            <a:endParaRPr sz="1200"/>
          </a:p>
          <a:p>
            <a:pPr indent="0" lvl="0" marL="355600" rtl="0" algn="l">
              <a:spcBef>
                <a:spcPts val="1200"/>
              </a:spcBef>
              <a:spcAft>
                <a:spcPts val="0"/>
              </a:spcAft>
              <a:buNone/>
            </a:pPr>
            <a:r>
              <a:rPr lang="en" sz="1200"/>
              <a:t>McCarver, M., &amp; Manager, C. (2020, January 09). VoIP firewall - its place in your network ⋆ SANGOMA. Retrieved April 6, 2021, from </a:t>
            </a:r>
            <a:r>
              <a:rPr lang="en" sz="1200" u="sng">
                <a:solidFill>
                  <a:schemeClr val="hlink"/>
                </a:solidFill>
                <a:hlinkClick r:id="rId8"/>
              </a:rPr>
              <a:t>https://www.sangoma.com/articles/voip-firewall/</a:t>
            </a:r>
            <a:endParaRPr sz="1200"/>
          </a:p>
          <a:p>
            <a:pPr indent="0" lvl="0" marL="355600" rtl="0" algn="l">
              <a:spcBef>
                <a:spcPts val="1200"/>
              </a:spcBef>
              <a:spcAft>
                <a:spcPts val="1200"/>
              </a:spcAft>
              <a:buNone/>
            </a:pPr>
            <a:r>
              <a:rPr lang="en" sz="1200"/>
              <a:t>McCarver, M., &amp; Manager, C. (2020, January 09). VoIP firewall - its place in your network ⋆ SANGOMA. Retrieved April 4, 2021, from </a:t>
            </a:r>
            <a:r>
              <a:rPr lang="en" sz="1200" u="sng">
                <a:solidFill>
                  <a:schemeClr val="hlink"/>
                </a:solidFill>
                <a:hlinkClick r:id="rId9"/>
              </a:rPr>
              <a:t>https://www.sangoma.com/articles/voip-firewall/</a:t>
            </a:r>
            <a:r>
              <a:rPr lang="en" sz="1200"/>
              <a:t> </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sp>
        <p:nvSpPr>
          <p:cNvPr id="60" name="Google Shape;60;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Purpose of SP 800-58</a:t>
            </a:r>
            <a:endParaRPr/>
          </a:p>
          <a:p>
            <a:pPr indent="0" lvl="0" marL="0" rtl="0" algn="l">
              <a:spcBef>
                <a:spcPts val="0"/>
              </a:spcBef>
              <a:spcAft>
                <a:spcPts val="0"/>
              </a:spcAft>
              <a:buNone/>
            </a:pPr>
            <a:r>
              <a:t/>
            </a:r>
            <a:endParaRPr/>
          </a:p>
        </p:txBody>
      </p:sp>
      <p:sp>
        <p:nvSpPr>
          <p:cNvPr id="61" name="Google Shape;61;p1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As mentioned in the document previously, the main goal of SP 800-58 is to provide agencies with guidance for establishing secure VoIP networks. Every business/organization is highly encouraged by SP 800-58 to tailor the recommended guidelines to meet their specific agencies requirements. A setting where SP 800-58 should highly be enforced and upheld would be any small to large organization with the intent to establish Voice over IP connections with outside parties.</a:t>
            </a:r>
            <a:endParaRPr/>
          </a:p>
        </p:txBody>
      </p:sp>
      <p:pic>
        <p:nvPicPr>
          <p:cNvPr id="62" name="Google Shape;62;p14"/>
          <p:cNvPicPr preferRelativeResize="0"/>
          <p:nvPr/>
        </p:nvPicPr>
        <p:blipFill>
          <a:blip r:embed="rId3">
            <a:alphaModFix/>
          </a:blip>
          <a:stretch>
            <a:fillRect/>
          </a:stretch>
        </p:blipFill>
        <p:spPr>
          <a:xfrm>
            <a:off x="5685175" y="3197925"/>
            <a:ext cx="3458827" cy="19455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Scenario of when to enforce </a:t>
            </a:r>
            <a:r>
              <a:rPr lang="en"/>
              <a:t>SP</a:t>
            </a:r>
            <a:r>
              <a:rPr lang="en"/>
              <a:t> 800-58</a:t>
            </a:r>
            <a:r>
              <a:rPr lang="en"/>
              <a:t> </a:t>
            </a:r>
            <a:endParaRPr/>
          </a:p>
        </p:txBody>
      </p:sp>
      <p:sp>
        <p:nvSpPr>
          <p:cNvPr id="68" name="Google Shape;68;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You are working at a small family owned </a:t>
            </a:r>
            <a:r>
              <a:rPr lang="en"/>
              <a:t>attorney</a:t>
            </a:r>
            <a:r>
              <a:rPr lang="en"/>
              <a:t> office downtown. There is a very valuable up and coming case your team has been working on that can possibly win them thousands in a </a:t>
            </a:r>
            <a:r>
              <a:rPr lang="en"/>
              <a:t>lawsuit</a:t>
            </a:r>
            <a:r>
              <a:rPr lang="en"/>
              <a:t>. The only problem your team faces is that you suspect the opposing </a:t>
            </a:r>
            <a:r>
              <a:rPr lang="en"/>
              <a:t>attorneys are tapping into your phone calls. Your reasoning behind this is that you’ve seen them suspiciously walking by your office a few times peeking in during business hours. This network’s cabling oddly runs throughout the exterior of the building. As a side note, your VoIP system is currently having router bottlenecking issues.</a:t>
            </a:r>
            <a:endParaRPr/>
          </a:p>
        </p:txBody>
      </p:sp>
      <p:pic>
        <p:nvPicPr>
          <p:cNvPr id="69" name="Google Shape;69;p15"/>
          <p:cNvPicPr preferRelativeResize="0"/>
          <p:nvPr/>
        </p:nvPicPr>
        <p:blipFill>
          <a:blip r:embed="rId3">
            <a:alphaModFix/>
          </a:blip>
          <a:stretch>
            <a:fillRect/>
          </a:stretch>
        </p:blipFill>
        <p:spPr>
          <a:xfrm>
            <a:off x="6371800" y="3436650"/>
            <a:ext cx="2772200" cy="1706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Proposed Solution based on SP 800-58</a:t>
            </a:r>
            <a:endParaRPr/>
          </a:p>
        </p:txBody>
      </p:sp>
      <p:sp>
        <p:nvSpPr>
          <p:cNvPr id="75" name="Google Shape;75;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According to SP 800-58, if you’re having suspected eavesdropping throughout your calls, you may be using the </a:t>
            </a:r>
            <a:r>
              <a:rPr lang="en"/>
              <a:t>improperly</a:t>
            </a:r>
            <a:r>
              <a:rPr lang="en"/>
              <a:t> configured transport protocol. As you check what protocol you’re running you notice that RTP (Real-time Transfer Protocol) is being used throughout your VoIP connections. </a:t>
            </a:r>
            <a:r>
              <a:rPr lang="en"/>
              <a:t>The solution SP 800-58 gives is to configure the use of SRTP (Secure Real-time Transfer Protocol). After doing this the bottle neck is slightly reduced, but is continuously present. According to SP 800-58, common router bottleneck issues are typically found at the encryption process in the data link layer. To fix this you change encryption to be solely at the endpoint of the router. You test for the bottleneck issue again and your router’s bottleneck issue is gone.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Requisitioned equipment and/or personnel</a:t>
            </a:r>
            <a:endParaRPr/>
          </a:p>
        </p:txBody>
      </p:sp>
      <p:sp>
        <p:nvSpPr>
          <p:cNvPr id="81" name="Google Shape;81;p17"/>
          <p:cNvSpPr txBox="1"/>
          <p:nvPr>
            <p:ph idx="1" type="body"/>
          </p:nvPr>
        </p:nvSpPr>
        <p:spPr>
          <a:xfrm>
            <a:off x="311700" y="937525"/>
            <a:ext cx="8520600" cy="3722400"/>
          </a:xfrm>
          <a:prstGeom prst="rect">
            <a:avLst/>
          </a:prstGeom>
        </p:spPr>
        <p:txBody>
          <a:bodyPr anchorCtr="0" anchor="t" bIns="91425" lIns="91425" spcFirstLastPara="1" rIns="91425" wrap="square" tIns="91425">
            <a:normAutofit lnSpcReduction="20000"/>
          </a:bodyPr>
          <a:lstStyle/>
          <a:p>
            <a:pPr indent="-342900" lvl="0" marL="457200" rtl="0" algn="l">
              <a:spcBef>
                <a:spcPts val="0"/>
              </a:spcBef>
              <a:spcAft>
                <a:spcPts val="0"/>
              </a:spcAft>
              <a:buSzPts val="1800"/>
              <a:buAutoNum type="arabicPeriod"/>
            </a:pPr>
            <a:r>
              <a:rPr lang="en"/>
              <a:t>Network Administrator</a:t>
            </a:r>
            <a:br>
              <a:rPr lang="en"/>
            </a:br>
            <a:r>
              <a:rPr lang="en"/>
              <a:t>Why?</a:t>
            </a:r>
            <a:br>
              <a:rPr lang="en"/>
            </a:br>
            <a:r>
              <a:rPr lang="en"/>
              <a:t>Propper configuration and switch from RTP to SRTP Is required throughout all the network’s VoIP devices.</a:t>
            </a:r>
            <a:endParaRPr/>
          </a:p>
          <a:p>
            <a:pPr indent="-342900" lvl="0" marL="457200" rtl="0" algn="l">
              <a:spcBef>
                <a:spcPts val="0"/>
              </a:spcBef>
              <a:spcAft>
                <a:spcPts val="0"/>
              </a:spcAft>
              <a:buSzPts val="1800"/>
              <a:buAutoNum type="arabicPeriod"/>
            </a:pPr>
            <a:r>
              <a:rPr lang="en"/>
              <a:t>Physical layer Network Engineer/Building Renovators</a:t>
            </a:r>
            <a:br>
              <a:rPr lang="en"/>
            </a:br>
            <a:r>
              <a:rPr lang="en"/>
              <a:t>Why?</a:t>
            </a:r>
            <a:br>
              <a:rPr lang="en"/>
            </a:br>
            <a:r>
              <a:rPr lang="en"/>
              <a:t>All cabling must be rerouted from the exterior of the building towards the interior. Cables/routers/switches should not be </a:t>
            </a:r>
            <a:r>
              <a:rPr lang="en"/>
              <a:t>accessible</a:t>
            </a:r>
            <a:r>
              <a:rPr lang="en"/>
              <a:t> to anyone outside of the organization’s facility to meet bare minimum security standards.</a:t>
            </a:r>
            <a:endParaRPr/>
          </a:p>
          <a:p>
            <a:pPr indent="-342900" lvl="0" marL="457200" rtl="0" algn="l">
              <a:spcBef>
                <a:spcPts val="0"/>
              </a:spcBef>
              <a:spcAft>
                <a:spcPts val="0"/>
              </a:spcAft>
              <a:buSzPts val="1800"/>
              <a:buAutoNum type="arabicPeriod"/>
            </a:pPr>
            <a:r>
              <a:rPr lang="en"/>
              <a:t>Security Auditor</a:t>
            </a:r>
            <a:br>
              <a:rPr lang="en"/>
            </a:br>
            <a:r>
              <a:rPr lang="en"/>
              <a:t>Why?</a:t>
            </a:r>
            <a:br>
              <a:rPr lang="en"/>
            </a:br>
            <a:r>
              <a:rPr lang="en"/>
              <a:t>Audits must be done to ensure best possible security, and to cover any obvious vulnerabilities that may have been looked over.</a:t>
            </a:r>
            <a:endParaRPr/>
          </a:p>
        </p:txBody>
      </p:sp>
      <p:pic>
        <p:nvPicPr>
          <p:cNvPr id="82" name="Google Shape;82;p17"/>
          <p:cNvPicPr preferRelativeResize="0"/>
          <p:nvPr/>
        </p:nvPicPr>
        <p:blipFill>
          <a:blip r:embed="rId3">
            <a:alphaModFix/>
          </a:blip>
          <a:stretch>
            <a:fillRect/>
          </a:stretch>
        </p:blipFill>
        <p:spPr>
          <a:xfrm>
            <a:off x="6597000" y="0"/>
            <a:ext cx="2547001" cy="12735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Tentative Implementation Timeline</a:t>
            </a:r>
            <a:endParaRPr/>
          </a:p>
        </p:txBody>
      </p:sp>
      <p:sp>
        <p:nvSpPr>
          <p:cNvPr id="88" name="Google Shape;88;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Cable rerouting - Small family owned business shouldn’t take too long to reroute basic cabling. Small </a:t>
            </a:r>
            <a:r>
              <a:rPr lang="en"/>
              <a:t>renovations</a:t>
            </a:r>
            <a:r>
              <a:rPr lang="en"/>
              <a:t> may need to be done. 7 Days </a:t>
            </a:r>
            <a:r>
              <a:rPr lang="en"/>
              <a:t>allotted</a:t>
            </a:r>
            <a:r>
              <a:rPr lang="en"/>
              <a:t>.</a:t>
            </a:r>
            <a:endParaRPr/>
          </a:p>
          <a:p>
            <a:pPr indent="0" lvl="0" marL="0" rtl="0" algn="l">
              <a:spcBef>
                <a:spcPts val="1200"/>
              </a:spcBef>
              <a:spcAft>
                <a:spcPts val="0"/>
              </a:spcAft>
              <a:buNone/>
            </a:pPr>
            <a:r>
              <a:rPr lang="en"/>
              <a:t>Proper</a:t>
            </a:r>
            <a:r>
              <a:rPr lang="en"/>
              <a:t> and secure Network configuration - Small network with a only few basic devices (Phone, PCs, Routers, etc.) employees use often. 2 Days </a:t>
            </a:r>
            <a:r>
              <a:rPr lang="en"/>
              <a:t>allotted.</a:t>
            </a:r>
            <a:endParaRPr/>
          </a:p>
          <a:p>
            <a:pPr indent="0" lvl="0" marL="0" rtl="0" algn="l">
              <a:spcBef>
                <a:spcPts val="1200"/>
              </a:spcBef>
              <a:spcAft>
                <a:spcPts val="0"/>
              </a:spcAft>
              <a:buNone/>
            </a:pPr>
            <a:r>
              <a:rPr lang="en"/>
              <a:t>Security auditing - Should not take over a day since network configuration was done a day prior, checklist and guidelines are ran through easily. 1 Day allotted.</a:t>
            </a:r>
            <a:endParaRPr/>
          </a:p>
          <a:p>
            <a:pPr indent="0" lvl="0" marL="0" rtl="0" algn="l">
              <a:spcBef>
                <a:spcPts val="1200"/>
              </a:spcBef>
              <a:spcAft>
                <a:spcPts val="0"/>
              </a:spcAft>
              <a:buNone/>
            </a:pPr>
            <a:r>
              <a:rPr lang="en"/>
              <a:t>Total of 10 days allotted to </a:t>
            </a:r>
            <a:r>
              <a:rPr lang="en"/>
              <a:t>implement</a:t>
            </a:r>
            <a:r>
              <a:rPr lang="en"/>
              <a:t>.</a:t>
            </a:r>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Employee security training</a:t>
            </a:r>
            <a:endParaRPr/>
          </a:p>
        </p:txBody>
      </p:sp>
      <p:sp>
        <p:nvSpPr>
          <p:cNvPr id="94" name="Google Shape;94;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Human error is commonly known as the biggest vulnerability to any business. Proper security training and office </a:t>
            </a:r>
            <a:r>
              <a:rPr lang="en"/>
              <a:t>hygiene</a:t>
            </a:r>
            <a:r>
              <a:rPr lang="en"/>
              <a:t> training should be done for every employee working with confidential information. These rules should also be </a:t>
            </a:r>
            <a:r>
              <a:rPr lang="en"/>
              <a:t>followed</a:t>
            </a:r>
            <a:r>
              <a:rPr lang="en"/>
              <a:t> in compliance to HIPAA guidelines. Every employee will be well versed in security regarding all of the following categories.</a:t>
            </a:r>
            <a:br>
              <a:rPr lang="en"/>
            </a:br>
            <a:r>
              <a:rPr lang="en"/>
              <a:t>-Phishing                -HIPAA</a:t>
            </a:r>
            <a:br>
              <a:rPr lang="en"/>
            </a:br>
            <a:r>
              <a:rPr lang="en"/>
              <a:t>-</a:t>
            </a:r>
            <a:r>
              <a:rPr lang="en"/>
              <a:t>Passwords            -Office Hygiene</a:t>
            </a:r>
            <a:br>
              <a:rPr lang="en"/>
            </a:br>
            <a:r>
              <a:rPr lang="en"/>
              <a:t>-The privacy Act     -General Data Protection Regulation</a:t>
            </a:r>
            <a:br>
              <a:rPr lang="en"/>
            </a:br>
            <a:r>
              <a:rPr lang="en"/>
              <a:t>-Ransomware         -PCI Security standards</a:t>
            </a:r>
            <a:br>
              <a:rPr lang="en"/>
            </a:br>
            <a:r>
              <a:rPr lang="en"/>
              <a:t>-Fraud</a:t>
            </a:r>
            <a:endParaRPr/>
          </a:p>
        </p:txBody>
      </p:sp>
      <p:pic>
        <p:nvPicPr>
          <p:cNvPr id="95" name="Google Shape;95;p19"/>
          <p:cNvPicPr preferRelativeResize="0"/>
          <p:nvPr/>
        </p:nvPicPr>
        <p:blipFill>
          <a:blip r:embed="rId3">
            <a:alphaModFix/>
          </a:blip>
          <a:stretch>
            <a:fillRect/>
          </a:stretch>
        </p:blipFill>
        <p:spPr>
          <a:xfrm>
            <a:off x="6136475" y="3646500"/>
            <a:ext cx="3007525" cy="1497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Total implementation cost</a:t>
            </a:r>
            <a:endParaRPr/>
          </a:p>
        </p:txBody>
      </p:sp>
      <p:sp>
        <p:nvSpPr>
          <p:cNvPr id="101" name="Google Shape;10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Most Basic Security Auditing - $5,000</a:t>
            </a:r>
            <a:endParaRPr/>
          </a:p>
          <a:p>
            <a:pPr indent="-342900" lvl="0" marL="457200" rtl="0" algn="l">
              <a:spcBef>
                <a:spcPts val="0"/>
              </a:spcBef>
              <a:spcAft>
                <a:spcPts val="0"/>
              </a:spcAft>
              <a:buSzPts val="1800"/>
              <a:buChar char="-"/>
            </a:pPr>
            <a:r>
              <a:rPr lang="en"/>
              <a:t>Network VoIP reconfiguration - $1,000</a:t>
            </a:r>
            <a:endParaRPr/>
          </a:p>
          <a:p>
            <a:pPr indent="-342900" lvl="0" marL="457200" rtl="0" algn="l">
              <a:spcBef>
                <a:spcPts val="0"/>
              </a:spcBef>
              <a:spcAft>
                <a:spcPts val="0"/>
              </a:spcAft>
              <a:buSzPts val="1800"/>
              <a:buChar char="-"/>
            </a:pPr>
            <a:r>
              <a:rPr lang="en"/>
              <a:t>Cable rerouting $1,500</a:t>
            </a:r>
            <a:endParaRPr/>
          </a:p>
          <a:p>
            <a:pPr indent="-342900" lvl="0" marL="457200" rtl="0" algn="l">
              <a:spcBef>
                <a:spcPts val="0"/>
              </a:spcBef>
              <a:spcAft>
                <a:spcPts val="0"/>
              </a:spcAft>
              <a:buSzPts val="1800"/>
              <a:buChar char="-"/>
            </a:pPr>
            <a:r>
              <a:rPr lang="en"/>
              <a:t>Security course training for all working employees - $10,000</a:t>
            </a:r>
            <a:endParaRPr/>
          </a:p>
          <a:p>
            <a:pPr indent="0" lvl="0" marL="0" rtl="0" algn="l">
              <a:spcBef>
                <a:spcPts val="1200"/>
              </a:spcBef>
              <a:spcAft>
                <a:spcPts val="1200"/>
              </a:spcAft>
              <a:buNone/>
            </a:pPr>
            <a:r>
              <a:rPr lang="en"/>
              <a:t>Total security </a:t>
            </a:r>
            <a:r>
              <a:rPr lang="en"/>
              <a:t>implementation</a:t>
            </a:r>
            <a:r>
              <a:rPr lang="en"/>
              <a:t> cost: $17,500</a:t>
            </a:r>
            <a:endParaRPr/>
          </a:p>
        </p:txBody>
      </p:sp>
      <p:pic>
        <p:nvPicPr>
          <p:cNvPr id="102" name="Google Shape;102;p20"/>
          <p:cNvPicPr preferRelativeResize="0"/>
          <p:nvPr/>
        </p:nvPicPr>
        <p:blipFill>
          <a:blip r:embed="rId3">
            <a:alphaModFix/>
          </a:blip>
          <a:stretch>
            <a:fillRect/>
          </a:stretch>
        </p:blipFill>
        <p:spPr>
          <a:xfrm>
            <a:off x="5454800" y="2837725"/>
            <a:ext cx="3689199" cy="23057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Evaluation system</a:t>
            </a:r>
            <a:endParaRPr/>
          </a:p>
        </p:txBody>
      </p:sp>
      <p:sp>
        <p:nvSpPr>
          <p:cNvPr id="108" name="Google Shape;108;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t>The initial evaluation will be performed by the auditor hired to audit our network. After that our evaluations will be based off of our firewall results and more importantly our employee’s experience while performing </a:t>
            </a:r>
            <a:r>
              <a:rPr lang="en"/>
              <a:t>everyday</a:t>
            </a:r>
            <a:r>
              <a:rPr lang="en"/>
              <a:t> tasks. Once a problem arises again an evaluation of the general network are will be performed again, however there will not be a full audit performed.</a:t>
            </a:r>
            <a:endParaRPr/>
          </a:p>
        </p:txBody>
      </p:sp>
      <p:pic>
        <p:nvPicPr>
          <p:cNvPr id="109" name="Google Shape;109;p21"/>
          <p:cNvPicPr preferRelativeResize="0"/>
          <p:nvPr/>
        </p:nvPicPr>
        <p:blipFill>
          <a:blip r:embed="rId3">
            <a:alphaModFix/>
          </a:blip>
          <a:stretch>
            <a:fillRect/>
          </a:stretch>
        </p:blipFill>
        <p:spPr>
          <a:xfrm>
            <a:off x="6241601" y="3212025"/>
            <a:ext cx="2902400" cy="1931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