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74f9e77d0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74f9e77d0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74f9e77d0d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74f9e77d0d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74f9e77d0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74f9e77d0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74f9e77d0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74f9e77d0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74f9e77d0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4f9e77d0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innovationatwork.ieee.org/physical-cyber-security-defenses/" TargetMode="External"/><Relationship Id="rId4" Type="http://schemas.openxmlformats.org/officeDocument/2006/relationships/hyperlink" Target="https://itstillworks.com/roles-firewalls-proxy-servers-play-network-security-2630.html" TargetMode="External"/><Relationship Id="rId5" Type="http://schemas.openxmlformats.org/officeDocument/2006/relationships/hyperlink" Target="https://www.pearsonitcertification.com/articles/article.aspx?p=2218577&amp;seqNum=3"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Security Program</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Adalberto Ruiz</a:t>
            </a:r>
            <a:br>
              <a:rPr lang="en"/>
            </a:br>
            <a:r>
              <a:rPr lang="en"/>
              <a:t>University of Advancing Technology</a:t>
            </a:r>
            <a:endParaRPr/>
          </a:p>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7172313" y="0"/>
            <a:ext cx="1971675" cy="2000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Physical Security</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-Employee security </a:t>
            </a:r>
            <a:r>
              <a:rPr lang="en"/>
              <a:t>awareness</a:t>
            </a:r>
            <a:r>
              <a:rPr lang="en"/>
              <a:t> training </a:t>
            </a:r>
            <a:endParaRPr/>
          </a:p>
          <a:p>
            <a:pPr indent="0" lvl="0" marL="0" rtl="0" algn="l">
              <a:spcBef>
                <a:spcPts val="1600"/>
              </a:spcBef>
              <a:spcAft>
                <a:spcPts val="0"/>
              </a:spcAft>
              <a:buNone/>
            </a:pPr>
            <a:r>
              <a:rPr lang="en"/>
              <a:t>-Logs of every company device coming in and out of the building</a:t>
            </a:r>
            <a:endParaRPr/>
          </a:p>
          <a:p>
            <a:pPr indent="0" lvl="0" marL="0" rtl="0" algn="l">
              <a:spcBef>
                <a:spcPts val="1600"/>
              </a:spcBef>
              <a:spcAft>
                <a:spcPts val="0"/>
              </a:spcAft>
              <a:buNone/>
            </a:pPr>
            <a:r>
              <a:rPr lang="en"/>
              <a:t>-Having hard drive / SSD backups of our information in a secure area</a:t>
            </a:r>
            <a:endParaRPr/>
          </a:p>
          <a:p>
            <a:pPr indent="0" lvl="0" marL="0" rtl="0" algn="l">
              <a:spcBef>
                <a:spcPts val="1600"/>
              </a:spcBef>
              <a:spcAft>
                <a:spcPts val="0"/>
              </a:spcAft>
              <a:buNone/>
            </a:pPr>
            <a:r>
              <a:rPr lang="en"/>
              <a:t>-Requiring every employee to use Smart </a:t>
            </a:r>
            <a:r>
              <a:rPr lang="en"/>
              <a:t>Key Cards</a:t>
            </a:r>
            <a:r>
              <a:rPr lang="en"/>
              <a:t> to enter the building with logs</a:t>
            </a:r>
            <a:endParaRPr/>
          </a:p>
          <a:p>
            <a:pPr indent="0" lvl="0" marL="0" rtl="0" algn="l">
              <a:spcBef>
                <a:spcPts val="1600"/>
              </a:spcBef>
              <a:spcAft>
                <a:spcPts val="0"/>
              </a:spcAft>
              <a:buNone/>
            </a:pPr>
            <a:r>
              <a:rPr lang="en"/>
              <a:t>-Getting physical security guards  is also a great physical security tactic, because the guard can monitor everything through cameras</a:t>
            </a:r>
            <a:endParaRPr/>
          </a:p>
          <a:p>
            <a:pPr indent="0" lvl="0" marL="0" rtl="0" algn="l">
              <a:spcBef>
                <a:spcPts val="1600"/>
              </a:spcBef>
              <a:spcAft>
                <a:spcPts val="1600"/>
              </a:spcAft>
              <a:buNone/>
            </a:pPr>
            <a:r>
              <a:t/>
            </a:r>
            <a:endParaRPr/>
          </a:p>
        </p:txBody>
      </p:sp>
      <p:pic>
        <p:nvPicPr>
          <p:cNvPr id="63" name="Google Shape;63;p14"/>
          <p:cNvPicPr preferRelativeResize="0"/>
          <p:nvPr/>
        </p:nvPicPr>
        <p:blipFill>
          <a:blip r:embed="rId3">
            <a:alphaModFix/>
          </a:blip>
          <a:stretch>
            <a:fillRect/>
          </a:stretch>
        </p:blipFill>
        <p:spPr>
          <a:xfrm>
            <a:off x="6204775" y="171250"/>
            <a:ext cx="2726552" cy="15338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Digital security</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-Intrusion Detection and prevention systems have lots of benefits</a:t>
            </a:r>
            <a:br>
              <a:rPr lang="en"/>
            </a:br>
            <a:r>
              <a:rPr lang="en"/>
              <a:t>	1. Monitors network activities</a:t>
            </a:r>
            <a:br>
              <a:rPr lang="en"/>
            </a:br>
            <a:r>
              <a:rPr lang="en"/>
              <a:t>	2. Monitors system activities </a:t>
            </a:r>
            <a:br>
              <a:rPr lang="en"/>
            </a:br>
            <a:r>
              <a:rPr lang="en"/>
              <a:t>	3. Detects possible intrusions</a:t>
            </a:r>
            <a:br>
              <a:rPr lang="en"/>
            </a:br>
            <a:r>
              <a:rPr lang="en"/>
              <a:t>	4. Network behavior analysis </a:t>
            </a:r>
            <a:br>
              <a:rPr lang="en"/>
            </a:br>
            <a:r>
              <a:rPr lang="en"/>
              <a:t>-Another useful measure of security is a firewall. Firewalls can</a:t>
            </a:r>
            <a:br>
              <a:rPr lang="en"/>
            </a:br>
            <a:r>
              <a:rPr lang="en"/>
              <a:t>	1. Monitor system traffic </a:t>
            </a:r>
            <a:br>
              <a:rPr lang="en"/>
            </a:br>
            <a:r>
              <a:rPr lang="en"/>
              <a:t>	2. Blocks trojans </a:t>
            </a:r>
            <a:br>
              <a:rPr lang="en"/>
            </a:br>
            <a:r>
              <a:rPr lang="en"/>
              <a:t>	3. Stops keyloggers</a:t>
            </a:r>
            <a:br>
              <a:rPr lang="en"/>
            </a:br>
            <a:r>
              <a:rPr lang="en"/>
              <a:t>	4. Stops </a:t>
            </a:r>
            <a:r>
              <a:rPr lang="en"/>
              <a:t>botnet</a:t>
            </a:r>
            <a:r>
              <a:rPr lang="en"/>
              <a:t> attacks</a:t>
            </a:r>
            <a:br>
              <a:rPr lang="en"/>
            </a:br>
            <a:br>
              <a:rPr lang="en"/>
            </a:br>
            <a:r>
              <a:rPr lang="en"/>
              <a:t>These are NOT </a:t>
            </a:r>
            <a:r>
              <a:rPr lang="en"/>
              <a:t>guarantees</a:t>
            </a:r>
            <a:r>
              <a:rPr lang="en"/>
              <a:t>, but it makes performing a breach much more difficult</a:t>
            </a:r>
            <a:endParaRPr/>
          </a:p>
        </p:txBody>
      </p:sp>
      <p:pic>
        <p:nvPicPr>
          <p:cNvPr id="70" name="Google Shape;70;p15"/>
          <p:cNvPicPr preferRelativeResize="0"/>
          <p:nvPr/>
        </p:nvPicPr>
        <p:blipFill>
          <a:blip r:embed="rId3">
            <a:alphaModFix/>
          </a:blip>
          <a:stretch>
            <a:fillRect/>
          </a:stretch>
        </p:blipFill>
        <p:spPr>
          <a:xfrm>
            <a:off x="5392150" y="3146925"/>
            <a:ext cx="3787224" cy="15791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Cryptography	</a:t>
            </a:r>
            <a:endParaRPr/>
          </a:p>
        </p:txBody>
      </p:sp>
      <p:sp>
        <p:nvSpPr>
          <p:cNvPr id="76" name="Google Shape;76;p16"/>
          <p:cNvSpPr txBox="1"/>
          <p:nvPr>
            <p:ph idx="1" type="body"/>
          </p:nvPr>
        </p:nvSpPr>
        <p:spPr>
          <a:xfrm>
            <a:off x="311700" y="14920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-Cryptography has 3 main goals with your sensitive data</a:t>
            </a:r>
            <a:br>
              <a:rPr lang="en"/>
            </a:br>
            <a:r>
              <a:rPr lang="en"/>
              <a:t>	1. Protect the </a:t>
            </a:r>
            <a:r>
              <a:rPr lang="en"/>
              <a:t>confidentiality</a:t>
            </a:r>
            <a:r>
              <a:rPr lang="en"/>
              <a:t> of your data</a:t>
            </a:r>
            <a:br>
              <a:rPr lang="en"/>
            </a:br>
            <a:r>
              <a:rPr lang="en"/>
              <a:t>	2. Preserve the integrity of your data</a:t>
            </a:r>
            <a:br>
              <a:rPr lang="en"/>
            </a:br>
            <a:r>
              <a:rPr lang="en"/>
              <a:t>	3. Allow full access to the authorized data users</a:t>
            </a:r>
            <a:endParaRPr/>
          </a:p>
          <a:p>
            <a:pPr indent="0" lvl="0" marL="0" rtl="0" algn="l">
              <a:spcBef>
                <a:spcPts val="1600"/>
              </a:spcBef>
              <a:spcAft>
                <a:spcPts val="0"/>
              </a:spcAft>
              <a:buNone/>
            </a:pPr>
            <a:r>
              <a:rPr lang="en"/>
              <a:t>-Decrypting something can take hundreds or even sometimes thousands of years through brute forcing attempts</a:t>
            </a:r>
            <a:endParaRPr/>
          </a:p>
          <a:p>
            <a:pPr indent="0" lvl="0" marL="0" rtl="0" algn="l">
              <a:spcBef>
                <a:spcPts val="1600"/>
              </a:spcBef>
              <a:spcAft>
                <a:spcPts val="1600"/>
              </a:spcAft>
              <a:buNone/>
            </a:pPr>
            <a:r>
              <a:rPr lang="en"/>
              <a:t>-If anyone gets into your database, it’ll be really difficult to know what to decrypt and slow their process down</a:t>
            </a:r>
            <a:endParaRPr/>
          </a:p>
        </p:txBody>
      </p:sp>
      <p:pic>
        <p:nvPicPr>
          <p:cNvPr id="77" name="Google Shape;77;p16"/>
          <p:cNvPicPr preferRelativeResize="0"/>
          <p:nvPr/>
        </p:nvPicPr>
        <p:blipFill>
          <a:blip r:embed="rId3">
            <a:alphaModFix/>
          </a:blip>
          <a:stretch>
            <a:fillRect/>
          </a:stretch>
        </p:blipFill>
        <p:spPr>
          <a:xfrm>
            <a:off x="5971275" y="-37775"/>
            <a:ext cx="3172724" cy="1628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While these are ways that we can improve our security, it doesn’t always mean that they’re guarantees. As an example, </a:t>
            </a:r>
            <a:r>
              <a:rPr lang="en"/>
              <a:t>physical</a:t>
            </a:r>
            <a:r>
              <a:rPr lang="en"/>
              <a:t> security will not prevent against </a:t>
            </a:r>
            <a:r>
              <a:rPr lang="en"/>
              <a:t>botnet</a:t>
            </a:r>
            <a:r>
              <a:rPr lang="en"/>
              <a:t> attacks. They also will not prevent against brute forcing password attempts. While a firewall will prevent digital attacks, it will not prevent against someone stealing the hard drives and SSDs. You need digital security and physical security to keep your data secure. Employee training will also help out to prevent breaches through social engineering. All these have one goal in mind, and that’s to prevent all attacks as best  as each layer of security can.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89" name="Google Shape;89;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33333"/>
                </a:solidFill>
                <a:highlight>
                  <a:srgbClr val="FEF1D2"/>
                </a:highlight>
                <a:latin typeface="Times New Roman"/>
                <a:ea typeface="Times New Roman"/>
                <a:cs typeface="Times New Roman"/>
                <a:sym typeface="Times New Roman"/>
              </a:rPr>
              <a:t>When It Comes to Cyber Security, Consider Physical Cyber Security Defenses. (2017, July 25). Retrieved April 24, 2020, from </a:t>
            </a:r>
            <a:r>
              <a:rPr lang="en" sz="1200" u="sng">
                <a:solidFill>
                  <a:schemeClr val="hlink"/>
                </a:solidFill>
                <a:highlight>
                  <a:srgbClr val="FEF1D2"/>
                </a:highlight>
                <a:latin typeface="Times New Roman"/>
                <a:ea typeface="Times New Roman"/>
                <a:cs typeface="Times New Roman"/>
                <a:sym typeface="Times New Roman"/>
                <a:hlinkClick r:id="rId3"/>
              </a:rPr>
              <a:t>https://innovationatwork.ieee.org/physical-cyber-security-defenses/</a:t>
            </a:r>
            <a:br>
              <a:rPr lang="en" sz="1200">
                <a:solidFill>
                  <a:srgbClr val="333333"/>
                </a:solidFill>
                <a:highlight>
                  <a:srgbClr val="FEF1D2"/>
                </a:highlight>
                <a:latin typeface="Times New Roman"/>
                <a:ea typeface="Times New Roman"/>
                <a:cs typeface="Times New Roman"/>
                <a:sym typeface="Times New Roman"/>
              </a:rPr>
            </a:br>
            <a:r>
              <a:rPr lang="en" sz="1200">
                <a:solidFill>
                  <a:srgbClr val="333333"/>
                </a:solidFill>
                <a:highlight>
                  <a:srgbClr val="FEF1D2"/>
                </a:highlight>
                <a:latin typeface="Times New Roman"/>
                <a:ea typeface="Times New Roman"/>
                <a:cs typeface="Times New Roman"/>
                <a:sym typeface="Times New Roman"/>
              </a:rPr>
              <a:t>McDunnigan, M. (2019, January 10). What Roles Do Firewalls &amp; Proxy Servers Play in Network Security? Retrieved April 24, 2020, from </a:t>
            </a:r>
            <a:r>
              <a:rPr lang="en" sz="1200" u="sng">
                <a:solidFill>
                  <a:schemeClr val="hlink"/>
                </a:solidFill>
                <a:highlight>
                  <a:srgbClr val="FEF1D2"/>
                </a:highlight>
                <a:latin typeface="Times New Roman"/>
                <a:ea typeface="Times New Roman"/>
                <a:cs typeface="Times New Roman"/>
                <a:sym typeface="Times New Roman"/>
                <a:hlinkClick r:id="rId4"/>
              </a:rPr>
              <a:t>https://itstillworks.com/roles-firewalls-proxy-servers-play-network-security-2630.html</a:t>
            </a:r>
            <a:br>
              <a:rPr lang="en" sz="1200">
                <a:solidFill>
                  <a:srgbClr val="333333"/>
                </a:solidFill>
                <a:highlight>
                  <a:srgbClr val="FEF1D2"/>
                </a:highlight>
                <a:latin typeface="Times New Roman"/>
                <a:ea typeface="Times New Roman"/>
                <a:cs typeface="Times New Roman"/>
                <a:sym typeface="Times New Roman"/>
              </a:rPr>
            </a:br>
            <a:r>
              <a:rPr lang="en" sz="1200">
                <a:solidFill>
                  <a:srgbClr val="333333"/>
                </a:solidFill>
                <a:highlight>
                  <a:srgbClr val="FEF1D2"/>
                </a:highlight>
                <a:latin typeface="Times New Roman"/>
                <a:ea typeface="Times New Roman"/>
                <a:cs typeface="Times New Roman"/>
                <a:sym typeface="Times New Roman"/>
              </a:rPr>
              <a:t>Pearson IT Certification. (n.d.). Retrieved April 24, 2020, from </a:t>
            </a:r>
            <a:r>
              <a:rPr lang="en" sz="1200" u="sng">
                <a:solidFill>
                  <a:schemeClr val="hlink"/>
                </a:solidFill>
                <a:highlight>
                  <a:srgbClr val="FEF1D2"/>
                </a:highlight>
                <a:latin typeface="Times New Roman"/>
                <a:ea typeface="Times New Roman"/>
                <a:cs typeface="Times New Roman"/>
                <a:sym typeface="Times New Roman"/>
                <a:hlinkClick r:id="rId5"/>
              </a:rPr>
              <a:t>https://www.pearsonitcertification.com/articles/article.aspx?p=2218577&amp;seqNum=3</a:t>
            </a:r>
            <a:endParaRPr sz="1200">
              <a:solidFill>
                <a:srgbClr val="333333"/>
              </a:solidFill>
              <a:highlight>
                <a:srgbClr val="FEF1D2"/>
              </a:highlight>
              <a:latin typeface="Times New Roman"/>
              <a:ea typeface="Times New Roman"/>
              <a:cs typeface="Times New Roman"/>
              <a:sym typeface="Times New Roman"/>
            </a:endParaRPr>
          </a:p>
          <a:p>
            <a:pPr indent="0" lvl="0" marL="0" rtl="0" algn="l">
              <a:spcBef>
                <a:spcPts val="1600"/>
              </a:spcBef>
              <a:spcAft>
                <a:spcPts val="0"/>
              </a:spcAft>
              <a:buNone/>
            </a:pPr>
            <a:r>
              <a:t/>
            </a:r>
            <a:endParaRPr sz="1200">
              <a:solidFill>
                <a:srgbClr val="333333"/>
              </a:solidFill>
              <a:highlight>
                <a:srgbClr val="FEF1D2"/>
              </a:highlight>
              <a:latin typeface="Times New Roman"/>
              <a:ea typeface="Times New Roman"/>
              <a:cs typeface="Times New Roman"/>
              <a:sym typeface="Times New Roman"/>
            </a:endParaRPr>
          </a:p>
          <a:p>
            <a:pPr indent="0" lvl="0" marL="0" rtl="0" algn="l">
              <a:spcBef>
                <a:spcPts val="1600"/>
              </a:spcBef>
              <a:spcAft>
                <a:spcPts val="1600"/>
              </a:spcAft>
              <a:buNone/>
            </a:pPr>
            <a:r>
              <a:t/>
            </a:r>
            <a:endParaRPr sz="1200">
              <a:solidFill>
                <a:srgbClr val="333333"/>
              </a:solidFill>
              <a:highlight>
                <a:srgbClr val="FEF1D2"/>
              </a:highlight>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